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71" r:id="rId5"/>
    <p:sldId id="278" r:id="rId6"/>
    <p:sldId id="400" r:id="rId7"/>
    <p:sldId id="272" r:id="rId8"/>
    <p:sldId id="431" r:id="rId9"/>
    <p:sldId id="462" r:id="rId10"/>
    <p:sldId id="454" r:id="rId11"/>
    <p:sldId id="429" r:id="rId12"/>
    <p:sldId id="415" r:id="rId13"/>
    <p:sldId id="432" r:id="rId14"/>
    <p:sldId id="455" r:id="rId15"/>
    <p:sldId id="434" r:id="rId16"/>
    <p:sldId id="463" r:id="rId17"/>
    <p:sldId id="412" r:id="rId18"/>
    <p:sldId id="413" r:id="rId19"/>
    <p:sldId id="423" r:id="rId20"/>
    <p:sldId id="422" r:id="rId21"/>
    <p:sldId id="46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E9BFD08-1D81-5D4A-C86C-1D34883B46E4}" name="Md Eyasin Hossain" initials="MH" userId="S::Z2007388@students.niu.edu::2f7a9211-a967-4871-b0f1-8f0d06826f5c" providerId="AD"/>
  <p188:author id="{7A4BEB67-F8E3-53B0-3E2A-1FC052DB888D}" name="Eric Lee" initials="EL" userId="S::a1892830@mail.niu.edu::93039056-18b6-45aa-8222-22bfd38b2ed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102E"/>
    <a:srgbClr val="AF0000"/>
    <a:srgbClr val="BF2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62" autoAdjust="0"/>
    <p:restoredTop sz="83846"/>
  </p:normalViewPr>
  <p:slideViewPr>
    <p:cSldViewPr snapToGrid="0" showGuides="1">
      <p:cViewPr varScale="1">
        <p:scale>
          <a:sx n="72" d="100"/>
          <a:sy n="72" d="100"/>
        </p:scale>
        <p:origin x="1578" y="72"/>
      </p:cViewPr>
      <p:guideLst>
        <p:guide orient="horz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A00E0-8A82-468F-9B2B-F8EB4AB6399D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C4D65-DA11-4126-9556-9310B8956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F7AD5-1E06-481F-9C05-C3A40CB42C63}" type="datetimeFigureOut">
              <a:rPr lang="en-US" smtClean="0"/>
              <a:t>5/26/2025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BF22EF-CF13-4EA3-BA93-BBE40C15388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590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456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3CEADA-EBB2-524E-C533-40577AC0E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FA340C-4BB8-22F1-B84C-F05FE053A9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6DC645-6F8E-52D7-5EE9-F35506A535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BA0FB-EB05-433E-0F65-465D7DADE3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976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sz="2800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2800" dirty="0"/>
                  <a:t>f(</a:t>
                </a:r>
                <a:r>
                  <a:rPr lang="en-US" sz="2800" dirty="0" err="1"/>
                  <a:t>x,t</a:t>
                </a:r>
                <a:r>
                  <a:rPr lang="en-US" sz="2800" dirty="0"/>
                  <a:t>) is the </a:t>
                </a:r>
                <a:r>
                  <a:rPr lang="en-US" sz="2800" b="1" dirty="0"/>
                  <a:t>random fluctuating force</a:t>
                </a:r>
                <a:r>
                  <a:rPr lang="en-US" sz="2800" dirty="0"/>
                  <a:t> that fluctuates over both space (x) and time (t).</a:t>
                </a:r>
              </a:p>
              <a:p>
                <a:r>
                  <a:rPr lang="en-US" sz="2800" b="0" i="0" dirty="0">
                    <a:latin typeface="Cambria Math" panose="02040503050406030204" pitchFamily="18" charset="0"/>
                  </a:rPr>
                  <a:t>−𝛾𝑝</a:t>
                </a:r>
                <a:r>
                  <a:rPr lang="en-US" sz="2800" dirty="0"/>
                  <a:t> </a:t>
                </a:r>
                <a:r>
                  <a:rPr lang="en-US" sz="2800" b="1" dirty="0"/>
                  <a:t>resistive</a:t>
                </a:r>
                <a:r>
                  <a:rPr lang="en-US" sz="2800" b="1" baseline="0" dirty="0"/>
                  <a:t> force</a:t>
                </a:r>
                <a:endParaRPr lang="en-US" sz="2800" dirty="0"/>
              </a:p>
              <a:p>
                <a:r>
                  <a:rPr lang="en-US" sz="2800" dirty="0"/>
                  <a:t>γ is the </a:t>
                </a:r>
                <a:r>
                  <a:rPr lang="en-US" sz="2800" b="1" dirty="0"/>
                  <a:t>viscous damping coefficient</a:t>
                </a:r>
                <a:r>
                  <a:rPr lang="en-US" sz="2800" dirty="0"/>
                  <a:t>, which characterizes how strongly the system resists motion.</a:t>
                </a:r>
              </a:p>
              <a:p>
                <a:r>
                  <a:rPr lang="en-US" sz="2800" dirty="0"/>
                  <a:t>P – momentum</a:t>
                </a:r>
              </a:p>
              <a:p>
                <a:endParaRPr lang="en-US" sz="2800" dirty="0"/>
              </a:p>
              <a:p>
                <a:r>
                  <a:rPr lang="en-US" dirty="0"/>
                  <a:t>In the diffusive regime (where damping is not strong), the random force f(</a:t>
                </a:r>
                <a:r>
                  <a:rPr lang="en-US" dirty="0" err="1"/>
                  <a:t>x,t</a:t>
                </a:r>
                <a:r>
                  <a:rPr lang="en-US" dirty="0"/>
                  <a:t>)f(</a:t>
                </a:r>
                <a:r>
                  <a:rPr lang="en-US" dirty="0" err="1"/>
                  <a:t>x,t</a:t>
                </a:r>
                <a:r>
                  <a:rPr lang="en-US" dirty="0"/>
                  <a:t>)f(</a:t>
                </a:r>
                <a:r>
                  <a:rPr lang="en-US" dirty="0" err="1"/>
                  <a:t>x,t</a:t>
                </a:r>
                <a:r>
                  <a:rPr lang="en-US" dirty="0"/>
                  <a:t>) drives the particles to move unpredictably, causing them to spread out over time. The </a:t>
                </a:r>
                <a:r>
                  <a:rPr lang="en-US" b="1" dirty="0"/>
                  <a:t>viscous damping</a:t>
                </a:r>
                <a:r>
                  <a:rPr lang="en-US" dirty="0"/>
                  <a:t> term −</a:t>
                </a:r>
                <a:r>
                  <a:rPr lang="en-US" dirty="0" err="1"/>
                  <a:t>γp</a:t>
                </a:r>
                <a:r>
                  <a:rPr lang="en-US" dirty="0"/>
                  <a:t> resists the motion, but not enough to stop diffusion. Thus, particles will tend to stay spread out and not converge.</a:t>
                </a:r>
              </a:p>
              <a:p>
                <a:r>
                  <a:rPr lang="en-US" dirty="0"/>
                  <a:t>However, as the damping force γ\</a:t>
                </a:r>
                <a:r>
                  <a:rPr lang="en-US" dirty="0" err="1"/>
                  <a:t>gammaγ</a:t>
                </a:r>
                <a:r>
                  <a:rPr lang="en-US" dirty="0"/>
                  <a:t> increases slightly, the system undergoes a </a:t>
                </a:r>
                <a:r>
                  <a:rPr lang="en-US" b="1" dirty="0"/>
                  <a:t>phase transition</a:t>
                </a:r>
                <a:r>
                  <a:rPr lang="en-US" dirty="0"/>
                  <a:t>. The trajectories of particles that were initially close to each other begin to </a:t>
                </a:r>
                <a:r>
                  <a:rPr lang="en-US" b="1" dirty="0"/>
                  <a:t>coalesce</a:t>
                </a:r>
                <a:r>
                  <a:rPr lang="en-US" dirty="0"/>
                  <a:t>—meaning they merge into a single path. This transition is a result of the viscous damping dominating the random fluctuations, causing nearby trajectories to converge rather than spread apart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55D61F-BF60-C2E6-4C8D-93346CC10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6CA156-3386-9C44-AF9E-574A8BDAC9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1FE392-240F-CECD-D6FB-70F0C030E6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4B0B78-1E05-7A17-6E04-EDF4A8760E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637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B0068-ACA8-81CC-5493-1D69E6887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CF09AB-5539-EB22-2E4F-0573173624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93A849-F376-0A54-BA71-AF541B639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980E6-3D5A-D63D-5203-F40160778B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46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5A001-AAF1-8852-2A7B-5C8D91472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957B96-48FC-C811-F167-9AA2A9A5B7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D9C070-CEC4-3953-8D08-A066916723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A1569-6364-1497-D638-3283287A37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608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1"/>
            <a:ext cx="12192000" cy="1194329"/>
          </a:xfrm>
          <a:prstGeom prst="rect">
            <a:avLst/>
          </a:prstGeom>
          <a:solidFill>
            <a:srgbClr val="C8102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00" y="3733800"/>
            <a:ext cx="10566400" cy="1219200"/>
          </a:xfrm>
        </p:spPr>
        <p:txBody>
          <a:bodyPr anchor="b"/>
          <a:lstStyle>
            <a:lvl1pPr algn="ctr">
              <a:defRPr sz="3600">
                <a:solidFill>
                  <a:srgbClr val="C8102E"/>
                </a:solidFill>
              </a:defRPr>
            </a:lvl1pPr>
          </a:lstStyle>
          <a:p>
            <a:r>
              <a:rPr lang="en-US"/>
              <a:t>Click here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34240"/>
            <a:ext cx="8737600" cy="804862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20"/>
          <a:stretch>
            <a:fillRect/>
          </a:stretch>
        </p:blipFill>
        <p:spPr>
          <a:xfrm>
            <a:off x="4344455" y="358251"/>
            <a:ext cx="3299890" cy="26897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464800" cy="464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8D1C-3CC6-6845-A402-3981E8C6EB31}" type="datetime1">
              <a:rPr lang="en-US" smtClean="0"/>
              <a:t>5/26/2025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head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1" y="1981200"/>
            <a:ext cx="10138129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A2BDF-B5D4-5644-B4D0-8017BC6D5D24}" type="datetime1">
              <a:rPr lang="en-US" smtClean="0"/>
              <a:t>5/26/2025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371600"/>
            <a:ext cx="10160000" cy="533400"/>
          </a:xfrm>
        </p:spPr>
        <p:txBody>
          <a:bodyPr/>
          <a:lstStyle>
            <a:lvl1pPr marL="0" indent="0">
              <a:buNone/>
              <a:defRPr b="1" baseline="0">
                <a:solidFill>
                  <a:srgbClr val="C8102E"/>
                </a:solidFill>
              </a:defRPr>
            </a:lvl1pPr>
          </a:lstStyle>
          <a:p>
            <a:pPr lvl="0"/>
            <a:r>
              <a:rPr lang="en-US"/>
              <a:t>Sub-Header Text goes here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47800"/>
            <a:ext cx="5384800" cy="46783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47800"/>
            <a:ext cx="5384800" cy="46783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70B91-2930-974B-AEFF-39192F413981}" type="datetime1">
              <a:rPr lang="en-US" smtClean="0"/>
              <a:t>5/26/2025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24002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524002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7C03-148C-064A-93D7-3973F106B480}" type="datetime1">
              <a:rPr lang="en-US" smtClean="0"/>
              <a:t>5/26/2025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609600" y="3810001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197600" y="3810001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352550"/>
            <a:ext cx="5127313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C8102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1" y="1992312"/>
            <a:ext cx="512731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88568" y="1352550"/>
            <a:ext cx="5084233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C8102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88568" y="1992312"/>
            <a:ext cx="50842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C5359-5F28-6343-BC9C-229D83B29AF4}" type="datetime1">
              <a:rPr lang="en-US" smtClean="0"/>
              <a:t>5/26/2025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C322B-374A-A94A-94E5-67F66772CE2A}" type="datetime1">
              <a:rPr lang="en-US" smtClean="0"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0080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A3DC1-144C-F54E-858B-2F060BF36F36}" type="datetime1">
              <a:rPr lang="en-US" smtClean="0"/>
              <a:t>5/26/2025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12192000" cy="1219200"/>
          </a:xfrm>
          <a:prstGeom prst="rect">
            <a:avLst/>
          </a:prstGeom>
          <a:solidFill>
            <a:srgbClr val="C8102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  <a:effectLst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0"/>
            <a:ext cx="10972800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8000" y="6340476"/>
            <a:ext cx="1219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584FFB4-A09E-6D4E-964B-60CDAD84CAE8}" type="datetime1">
              <a:rPr lang="en-US" smtClean="0"/>
              <a:t>5/26/2025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55200" y="6324601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381000"/>
            <a:ext cx="678610" cy="118095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Roboto Slab" pitchFamily="2" charset="0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2800" y="3273079"/>
            <a:ext cx="10566400" cy="1242391"/>
          </a:xfrm>
        </p:spPr>
        <p:txBody>
          <a:bodyPr>
            <a:normAutofit/>
          </a:bodyPr>
          <a:lstStyle/>
          <a:p>
            <a:r>
              <a:rPr lang="en-US" dirty="0"/>
              <a:t>Optimizing Warehouse Operations through In-House Information Systems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Md Abu Naeem khan</a:t>
            </a:r>
            <a:br>
              <a:rPr lang="en-US" dirty="0"/>
            </a:br>
            <a:r>
              <a:rPr lang="en-US" dirty="0"/>
              <a:t>Z1985093</a:t>
            </a:r>
            <a:endParaRPr lang="en-US" b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6587F-208E-CBB0-4ADB-04F8DF4E7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72D3EC2-EA8A-CB3F-2017-C209C9ED7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System Design: Initial ER Model</a:t>
            </a:r>
            <a:br>
              <a:rPr lang="en-US" dirty="0"/>
            </a:b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35FA9F-9FBC-29B4-BBC3-C5ABB36F1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 descr="A diagram of a company&#10;&#10;AI-generated content may be incorrect.">
            <a:extLst>
              <a:ext uri="{FF2B5EF4-FFF2-40B4-BE49-F238E27FC236}">
                <a16:creationId xmlns:a16="http://schemas.microsoft.com/office/drawing/2014/main" id="{969C0F66-C880-DBE8-9750-144291CC7C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530" y="1126434"/>
            <a:ext cx="8348869" cy="506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163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C4D01-AA7C-776F-E3A1-974AB3595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033455-EAA3-30D6-1CF9-B7617644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System Design: ER Model After Obligatory Analysis</a:t>
            </a:r>
            <a:endParaRPr lang="en-US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0173AA-7697-F3B4-3480-4E1D00BBB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879D43-2407-D154-E236-03F2EB39D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078" y="1219200"/>
            <a:ext cx="7977809" cy="498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86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ACB38-909D-C012-FD9E-A37A26ADC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C81C61-E443-71B3-DD25-6FB5FD509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17" y="1302754"/>
            <a:ext cx="10318625" cy="473686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B713B09-0B16-90B6-E615-B1D95909F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916" y="152400"/>
            <a:ext cx="9911083" cy="1066800"/>
          </a:xfrm>
        </p:spPr>
        <p:txBody>
          <a:bodyPr>
            <a:normAutofit/>
          </a:bodyPr>
          <a:lstStyle/>
          <a:p>
            <a:r>
              <a:rPr lang="en-US" b="1" dirty="0"/>
              <a:t> System Design: Normalization</a:t>
            </a:r>
            <a:endParaRPr lang="en-US" dirty="0"/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95ABD4AE-2DE9-F658-0717-5AFC9D0ABF30}"/>
              </a:ext>
            </a:extLst>
          </p:cNvPr>
          <p:cNvSpPr txBox="1"/>
          <p:nvPr/>
        </p:nvSpPr>
        <p:spPr>
          <a:xfrm>
            <a:off x="609600" y="1395520"/>
            <a:ext cx="10465942" cy="44031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A552EB-5245-6E35-1A27-457B6C24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AE5A5B-5DB7-F684-604C-402A76D9F3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24773"/>
              </p:ext>
            </p:extLst>
          </p:nvPr>
        </p:nvGraphicFramePr>
        <p:xfrm>
          <a:off x="756917" y="1302755"/>
          <a:ext cx="10318625" cy="4736864"/>
        </p:xfrm>
        <a:graphic>
          <a:graphicData uri="http://schemas.openxmlformats.org/drawingml/2006/table">
            <a:tbl>
              <a:tblPr/>
              <a:tblGrid>
                <a:gridCol w="2063725">
                  <a:extLst>
                    <a:ext uri="{9D8B030D-6E8A-4147-A177-3AD203B41FA5}">
                      <a16:colId xmlns:a16="http://schemas.microsoft.com/office/drawing/2014/main" val="1666402933"/>
                    </a:ext>
                  </a:extLst>
                </a:gridCol>
                <a:gridCol w="2063725">
                  <a:extLst>
                    <a:ext uri="{9D8B030D-6E8A-4147-A177-3AD203B41FA5}">
                      <a16:colId xmlns:a16="http://schemas.microsoft.com/office/drawing/2014/main" val="3608236368"/>
                    </a:ext>
                  </a:extLst>
                </a:gridCol>
                <a:gridCol w="2063725">
                  <a:extLst>
                    <a:ext uri="{9D8B030D-6E8A-4147-A177-3AD203B41FA5}">
                      <a16:colId xmlns:a16="http://schemas.microsoft.com/office/drawing/2014/main" val="3151545142"/>
                    </a:ext>
                  </a:extLst>
                </a:gridCol>
                <a:gridCol w="2063725">
                  <a:extLst>
                    <a:ext uri="{9D8B030D-6E8A-4147-A177-3AD203B41FA5}">
                      <a16:colId xmlns:a16="http://schemas.microsoft.com/office/drawing/2014/main" val="2717531635"/>
                    </a:ext>
                  </a:extLst>
                </a:gridCol>
                <a:gridCol w="2063725">
                  <a:extLst>
                    <a:ext uri="{9D8B030D-6E8A-4147-A177-3AD203B41FA5}">
                      <a16:colId xmlns:a16="http://schemas.microsoft.com/office/drawing/2014/main" val="2124838326"/>
                    </a:ext>
                  </a:extLst>
                </a:gridCol>
              </a:tblGrid>
              <a:tr h="342035">
                <a:tc>
                  <a:txBody>
                    <a:bodyPr/>
                    <a:lstStyle/>
                    <a:p>
                      <a:pPr algn="l"/>
                      <a:r>
                        <a:rPr lang="en-US" sz="1700" b="1">
                          <a:effectLst/>
                        </a:rPr>
                        <a:t>Entity</a:t>
                      </a:r>
                      <a:endParaRPr lang="en-US" sz="1700">
                        <a:effectLst/>
                      </a:endParaRP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b="1">
                          <a:effectLst/>
                        </a:rPr>
                        <a:t>1NF</a:t>
                      </a:r>
                      <a:endParaRPr lang="en-US" sz="1700">
                        <a:effectLst/>
                      </a:endParaRP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b="1">
                          <a:effectLst/>
                        </a:rPr>
                        <a:t>2NF</a:t>
                      </a:r>
                      <a:endParaRPr lang="en-US" sz="1700">
                        <a:effectLst/>
                      </a:endParaRP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b="1">
                          <a:effectLst/>
                        </a:rPr>
                        <a:t>3NF</a:t>
                      </a:r>
                      <a:endParaRPr lang="en-US" sz="1700">
                        <a:effectLst/>
                      </a:endParaRP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b="1">
                          <a:effectLst/>
                        </a:rPr>
                        <a:t>4NF</a:t>
                      </a:r>
                      <a:endParaRPr lang="en-US" sz="1700">
                        <a:effectLst/>
                      </a:endParaRP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1045109"/>
                  </a:ext>
                </a:extLst>
              </a:tr>
              <a:tr h="857846">
                <a:tc>
                  <a:txBody>
                    <a:bodyPr/>
                    <a:lstStyle/>
                    <a:p>
                      <a:pPr algn="l"/>
                      <a:r>
                        <a:rPr lang="en-US" sz="1700" dirty="0">
                          <a:effectLst/>
                        </a:rPr>
                        <a:t>Product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Attributes are atomic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Product depends on full PK (ProductID)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transitive dependency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dirty="0">
                          <a:effectLst/>
                        </a:rPr>
                        <a:t>No multivalued data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557727"/>
                  </a:ext>
                </a:extLst>
              </a:tr>
              <a:tr h="599940"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Inventory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Attributes are atomic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Full dependency on InventoryID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transitive dependency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multivalued data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4864311"/>
                  </a:ext>
                </a:extLst>
              </a:tr>
              <a:tr h="599940"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Order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Attributes are atomic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Full dependency on OrderID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transitive dependency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multivalued data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0391632"/>
                  </a:ext>
                </a:extLst>
              </a:tr>
              <a:tr h="1115751"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OrderItem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Attributes are atomic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QuantityOrder depends on (OrderID, ProductID) together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transitive dependency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multivalued data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6870926"/>
                  </a:ext>
                </a:extLst>
              </a:tr>
              <a:tr h="599940"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PickList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Attributes are atomic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Full dependency on PickListID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transitive dependency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multivalued data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2356813"/>
                  </a:ext>
                </a:extLst>
              </a:tr>
              <a:tr h="599940"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WarehouseStaff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Attributes are atomic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Full dependency on StaffID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effectLst/>
                        </a:rPr>
                        <a:t>No transitive dependency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dirty="0">
                          <a:effectLst/>
                        </a:rPr>
                        <a:t>No multivalued data</a:t>
                      </a:r>
                    </a:p>
                  </a:txBody>
                  <a:tcPr marL="84513" marR="84513" marT="42256" marB="422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2450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1351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C67F9C-5E6D-30DE-7DFF-DCC90EDF7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4FBBF2A-527F-604B-6354-26DDAE7D3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System Development: MS Access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5BD0F9E-E48F-A576-A6DD-56A1E87A9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424" y="1514259"/>
            <a:ext cx="10613412" cy="430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72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System Testing: Query</a:t>
            </a:r>
            <a:endParaRPr lang="en-US" dirty="0"/>
          </a:p>
        </p:txBody>
      </p:sp>
      <p:sp>
        <p:nvSpPr>
          <p:cNvPr id="4" name="Content Placeholder 1"/>
          <p:cNvSpPr txBox="1"/>
          <p:nvPr/>
        </p:nvSpPr>
        <p:spPr>
          <a:xfrm>
            <a:off x="609600" y="1534668"/>
            <a:ext cx="10464800" cy="415912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Which products currently have low inventory (less than 50 units)?</a:t>
            </a:r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B793A0-2A15-89BC-7CAD-20CC00CEA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FCADB6-8B67-5781-2A65-FA231A9CC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121" y="2120103"/>
            <a:ext cx="4645925" cy="11796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F20F23-849F-6B56-38D6-E6762FCC4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177" y="2013725"/>
            <a:ext cx="4676484" cy="266429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990600"/>
          </a:xfrm>
        </p:spPr>
        <p:txBody>
          <a:bodyPr anchor="ctr">
            <a:normAutofit/>
          </a:bodyPr>
          <a:lstStyle/>
          <a:p>
            <a:r>
              <a:rPr lang="en-US" b="1" dirty="0"/>
              <a:t>System Testing: Query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6C4142-0273-E8B3-FB3F-EA529D867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B515E3-1D0F-315B-E1A0-708D5FF734BD}"/>
              </a:ext>
            </a:extLst>
          </p:cNvPr>
          <p:cNvSpPr txBox="1"/>
          <p:nvPr/>
        </p:nvSpPr>
        <p:spPr>
          <a:xfrm>
            <a:off x="940904" y="1532140"/>
            <a:ext cx="98993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Which customer orders are still pending and need to be fulfilled?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301C4F9-B4BD-2B94-DAA2-3578B7534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907" y="1993805"/>
            <a:ext cx="6869189" cy="3177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13392D-22B5-6BBA-14BA-DC9CA2B4A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904" y="1993804"/>
            <a:ext cx="3411612" cy="287039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990600"/>
          </a:xfrm>
        </p:spPr>
        <p:txBody>
          <a:bodyPr anchor="ctr">
            <a:normAutofit/>
          </a:bodyPr>
          <a:lstStyle/>
          <a:p>
            <a:r>
              <a:rPr lang="en-US" b="1" dirty="0"/>
              <a:t>System Testing: Query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1488ED-EC7E-7985-1B9E-2C42ACABA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87BE1B-FA0F-7D23-ABB5-9077E686D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303006"/>
            <a:ext cx="5680550" cy="25870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AC24FA7-91EA-0B91-F40F-6ABFD50B2ACE}"/>
              </a:ext>
            </a:extLst>
          </p:cNvPr>
          <p:cNvSpPr txBox="1"/>
          <p:nvPr/>
        </p:nvSpPr>
        <p:spPr>
          <a:xfrm>
            <a:off x="609600" y="1373113"/>
            <a:ext cx="101776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Which customers placed orders for which products, and how much quantity did they order?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DD149E2-21FA-BD85-2902-CBE9ABBFE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8933" y="1788611"/>
            <a:ext cx="3978363" cy="441407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990600"/>
          </a:xfrm>
        </p:spPr>
        <p:txBody>
          <a:bodyPr anchor="ctr">
            <a:normAutofit/>
          </a:bodyPr>
          <a:lstStyle/>
          <a:p>
            <a:r>
              <a:rPr lang="en-US" b="1" dirty="0"/>
              <a:t>System Testing: Query</a:t>
            </a:r>
            <a:endParaRPr lang="en-US" dirty="0"/>
          </a:p>
        </p:txBody>
      </p:sp>
      <p:sp>
        <p:nvSpPr>
          <p:cNvPr id="27" name="Content Placeholder 1"/>
          <p:cNvSpPr txBox="1"/>
          <p:nvPr/>
        </p:nvSpPr>
        <p:spPr>
          <a:xfrm>
            <a:off x="1410983" y="1240530"/>
            <a:ext cx="5733237" cy="545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652FC3-18FB-A9F1-4012-C525036A9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17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CAA8F3-2C77-18D0-0B64-264708BA8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351349"/>
            <a:ext cx="5268732" cy="25387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2F465F7-3DFE-70D7-CF28-04FFC0B41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332" y="2141677"/>
            <a:ext cx="5324082" cy="38313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070428C-8E86-D890-9962-D761949D8C86}"/>
              </a:ext>
            </a:extLst>
          </p:cNvPr>
          <p:cNvSpPr txBox="1"/>
          <p:nvPr/>
        </p:nvSpPr>
        <p:spPr>
          <a:xfrm>
            <a:off x="609599" y="1277017"/>
            <a:ext cx="101714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What are the top 5 products ordered the most (highest quantity ordered)?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2B12637-7D3E-D5A3-28FF-BE8B9AEAD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83" y="1513873"/>
            <a:ext cx="11485217" cy="423757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2E32E-D307-527A-99DE-F9B8E1888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18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A34785-A536-1261-4D65-4BE506ACD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2919297-FF1E-0E01-028F-D93382E0A4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783" y="1821649"/>
            <a:ext cx="11485217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Successfully transitioned a manual, error-prone warehouse operation into an organized, database-driven system.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Developed a relational database in MS Access, achieving full normalization up to 4NF for data integrity.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Designed and implemented efficient inventory tracking, order processing, staff management, and operational reporting.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Demonstrated real-time query capabilities to support faster </a:t>
            </a:r>
            <a:r>
              <a:rPr kumimoji="0" lang="en-US" altLang="en-US" sz="2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deision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-making and operational improvements.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Gained hands-on experience in database design, system analysis, entity-relationship modeling, and query development.</a:t>
            </a:r>
          </a:p>
        </p:txBody>
      </p:sp>
    </p:spTree>
    <p:extLst>
      <p:ext uri="{BB962C8B-B14F-4D97-AF65-F5344CB8AC3E}">
        <p14:creationId xmlns:p14="http://schemas.microsoft.com/office/powerpoint/2010/main" val="404770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519BE8-1C4E-14AF-86F7-29C564C116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28531"/>
            <a:ext cx="5433391" cy="46482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Description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A7A2F-D8F8-976A-AF79-60F38FB11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4C3E0E-EDD0-313E-29B4-3A672488980B}"/>
              </a:ext>
            </a:extLst>
          </p:cNvPr>
          <p:cNvSpPr txBox="1"/>
          <p:nvPr/>
        </p:nvSpPr>
        <p:spPr>
          <a:xfrm>
            <a:off x="278296" y="1643270"/>
            <a:ext cx="628153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Manual processes using paper logs and spreadsheets cause frequent errors like inventory mismatches, stockouts, and shipment mistakes.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Lack of real-time inventory tracking and outdated picking information leads to delays and inefficiencies in order fulfillment.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Absence of automation results in repeated operations, bottlenecks, increased human errors, and lower customer satisfaction.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7F2DA1E-4B42-3DE1-27D6-732A7A710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70" y="1219200"/>
            <a:ext cx="10787269" cy="495631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Objectives and Scope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51AEE4-DBD0-A744-6118-F14BF9F7A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3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143216E-AF4A-CCE6-9BF0-D00B992C9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183" y="1373256"/>
            <a:ext cx="10464800" cy="46482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Objectives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Automate warehouse operations to minimize human errors and manual intervention.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Streamline order picking and dispatch processes to enhance operational efficiency.</a:t>
            </a:r>
          </a:p>
          <a:p>
            <a:pPr marL="0" indent="0">
              <a:buNone/>
            </a:pPr>
            <a:r>
              <a:rPr lang="en-US" b="1" dirty="0"/>
              <a:t>Scope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Focus exclusively on core warehouse functions: product intake, inventory management, order fulfillment, and staff assignment.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Design and implement a relational database system in MS Access to manage warehouse operations.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queries, forms, and reports to support real-time decision-making.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Excludes customer relationship management, procurement/supplier management, and financial transactions.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Systems Analysis: Concept Map</a:t>
            </a:r>
            <a:br>
              <a:rPr lang="en-US" dirty="0"/>
            </a:b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C21A9-C4C3-509F-F90C-4FCFE0812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4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74AED3-28E6-D8F0-54F8-52E8665D1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809" y="1219200"/>
            <a:ext cx="7973391" cy="503384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AB22EE-76C6-13B6-EC90-05D724F2E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5963BFDB-00DB-1475-B487-58618CEE5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532142"/>
            <a:ext cx="11246680" cy="436507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D4B7B69-EC58-0D59-21CF-83A56A00F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52400"/>
            <a:ext cx="10410265" cy="1066800"/>
          </a:xfrm>
        </p:spPr>
        <p:txBody>
          <a:bodyPr>
            <a:normAutofit/>
          </a:bodyPr>
          <a:lstStyle/>
          <a:p>
            <a:r>
              <a:rPr lang="en-US" dirty="0"/>
              <a:t>Systems Analysis: Needs/Requirements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9AC21C-4C81-BA1D-CC0F-2ED7BFF91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5</a:t>
            </a:fld>
            <a:endParaRPr 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DDAC827F-4B2D-0148-591E-30F3D899C3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660" y="1532142"/>
            <a:ext cx="1124668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can we accurately track real-time inventory levels and prevent stockouts?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can we automate order picking to reduce human errors?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can we manage and monitor warehouse staff workloads efficiently?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can we ensure that product, order, and inventory data remains consistent and accurate?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can we generate useful reports to support better warehouse decision-making?</a:t>
            </a:r>
          </a:p>
        </p:txBody>
      </p:sp>
    </p:spTree>
    <p:extLst>
      <p:ext uri="{BB962C8B-B14F-4D97-AF65-F5344CB8AC3E}">
        <p14:creationId xmlns:p14="http://schemas.microsoft.com/office/powerpoint/2010/main" val="225580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E4CED9A-2C7F-C4D5-9A4D-0FE3564BA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1371600"/>
            <a:ext cx="10287000" cy="4648201"/>
          </a:xfrm>
          <a:prstGeom prst="rect">
            <a:avLst/>
          </a:prstGeom>
        </p:spPr>
      </p:pic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5F91A5E-1CFA-8EB6-B1C5-A548397903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103558"/>
              </p:ext>
            </p:extLst>
          </p:nvPr>
        </p:nvGraphicFramePr>
        <p:xfrm>
          <a:off x="1060171" y="1371600"/>
          <a:ext cx="10058400" cy="4648201"/>
        </p:xfrm>
        <a:graphic>
          <a:graphicData uri="http://schemas.openxmlformats.org/drawingml/2006/table">
            <a:tbl>
              <a:tblPr/>
              <a:tblGrid>
                <a:gridCol w="2514600">
                  <a:extLst>
                    <a:ext uri="{9D8B030D-6E8A-4147-A177-3AD203B41FA5}">
                      <a16:colId xmlns:a16="http://schemas.microsoft.com/office/drawing/2014/main" val="1756016855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90266114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16414280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350066465"/>
                    </a:ext>
                  </a:extLst>
                </a:gridCol>
              </a:tblGrid>
              <a:tr h="471557">
                <a:tc>
                  <a:txBody>
                    <a:bodyPr/>
                    <a:lstStyle/>
                    <a:p>
                      <a:pPr algn="l"/>
                      <a:r>
                        <a:rPr lang="en-US" sz="1300" b="1">
                          <a:effectLst/>
                        </a:rPr>
                        <a:t>Aspect</a:t>
                      </a:r>
                      <a:endParaRPr lang="en-US" sz="1300">
                        <a:effectLst/>
                      </a:endParaRP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dirty="0">
                          <a:effectLst/>
                        </a:rPr>
                        <a:t>Current Manual System </a:t>
                      </a:r>
                      <a:endParaRPr lang="en-US" sz="1300" dirty="0">
                        <a:effectLst/>
                      </a:endParaRP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dirty="0">
                          <a:effectLst/>
                        </a:rPr>
                        <a:t>Proposed Database System </a:t>
                      </a:r>
                      <a:endParaRPr lang="en-US" sz="1300" dirty="0">
                        <a:effectLst/>
                      </a:endParaRP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dirty="0">
                          <a:effectLst/>
                        </a:rPr>
                        <a:t>Gap </a:t>
                      </a:r>
                      <a:endParaRPr lang="en-US" sz="1300" dirty="0">
                        <a:effectLst/>
                      </a:endParaRP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1674844"/>
                  </a:ext>
                </a:extLst>
              </a:tr>
              <a:tr h="875748"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Inventory Tracking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>
                          <a:effectLst/>
                        </a:rPr>
                        <a:t>Paper logs and spreadsheets; frequent stock mismatches and stockouts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Real-time inventory updates through centralized database; low stock alerts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Eliminates manual errors and stock visibility issues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2730298"/>
                  </a:ext>
                </a:extLst>
              </a:tr>
              <a:tr h="875748"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Order Processing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Manual creation of pick lists; missing or outdated information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Automated pick list generation based on real-time inventory and pending orders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Reduces picking mistakes and speeds up order fulfillment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2206940"/>
                  </a:ext>
                </a:extLst>
              </a:tr>
              <a:tr h="875748"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Staff Workload Management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No formal tracking of staff tasks or pick assignments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PickLists assigned to staff members; queries to monitor picker workload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Improves operational efficiency and workload balancing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215639"/>
                  </a:ext>
                </a:extLst>
              </a:tr>
              <a:tr h="673652"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Data Consistency and Integrity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High chance of duplicate entries and inconsistent records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>
                          <a:effectLst/>
                        </a:rPr>
                        <a:t>Enforced referential integrity between tables (PK-FK relationships)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Ensures data accuracy and prevents record inconsistencies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1492523"/>
                  </a:ext>
                </a:extLst>
              </a:tr>
              <a:tr h="875748"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Reporting and Decision Support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>
                          <a:effectLst/>
                        </a:rPr>
                        <a:t>No structured reporting; manual compilation of reports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>
                          <a:effectLst/>
                        </a:rPr>
                        <a:t>Automated Access queries and reports for low inventory, top products, pending orders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>
                          <a:effectLst/>
                        </a:rPr>
                        <a:t>Enables faster, data-driven decision-making</a:t>
                      </a:r>
                    </a:p>
                  </a:txBody>
                  <a:tcPr marL="67365" marR="67365" marT="33683" marB="3368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240028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675AF0-FA23-D204-D7C5-982FBE2A8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A197270-DBC7-5052-C513-BFB4313AB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Systems Analysis: Gap Analysis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062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A0E9F-F54D-0E4F-22D0-BA0E99A09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A6DDECB-C5B9-BB8E-E2F0-393A56069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285" y="1600979"/>
            <a:ext cx="5435762" cy="323146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AA682B4-A01F-A70A-2E21-C2C23CAEF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720" y="120217"/>
            <a:ext cx="10471195" cy="1066800"/>
          </a:xfrm>
        </p:spPr>
        <p:txBody>
          <a:bodyPr>
            <a:noAutofit/>
          </a:bodyPr>
          <a:lstStyle/>
          <a:p>
            <a:r>
              <a:rPr lang="en-US" sz="2800" dirty="0"/>
              <a:t>System Design: Data Flow Diagram(Level 0)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00B415-1979-88A1-88B6-4234F9BD9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7</a:t>
            </a:fld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831007B-9C6C-A256-E267-8539DA747E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1" y="1416128"/>
            <a:ext cx="579568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Level 0 DFD represents the overall warehouse system as a single process: Manage Warehouse Operations.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shows the external entities interacting with the system — Customers, Suppliers, and Warehouse Staff.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data flows include incoming shipments, product updates, customer orders, and reports.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high-level diagram defines the system boundaries and primary inputs/outputs.</a:t>
            </a:r>
          </a:p>
        </p:txBody>
      </p:sp>
    </p:spTree>
    <p:extLst>
      <p:ext uri="{BB962C8B-B14F-4D97-AF65-F5344CB8AC3E}">
        <p14:creationId xmlns:p14="http://schemas.microsoft.com/office/powerpoint/2010/main" val="1323189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System Design: Level 1 DFD</a:t>
            </a:r>
            <a:br>
              <a:rPr lang="en-US" dirty="0"/>
            </a:b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F040AA-E8EA-1C41-97DE-300C6AED5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8</a:t>
            </a:fld>
            <a:endParaRPr lang="en-US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5D46139B-B5F4-D3EA-158D-7B8BC6B2D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303" y="2250137"/>
            <a:ext cx="7982110" cy="30480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C9EF82-BF96-B2D9-4C91-4CCED191A442}"/>
              </a:ext>
            </a:extLst>
          </p:cNvPr>
          <p:cNvSpPr txBox="1"/>
          <p:nvPr/>
        </p:nvSpPr>
        <p:spPr>
          <a:xfrm>
            <a:off x="609599" y="1409264"/>
            <a:ext cx="95832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Level 1 DFD breaks down the main process into four core sub-processes.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045AA0-2814-D3FD-F8A2-E1D8799A4DB1}"/>
              </a:ext>
            </a:extLst>
          </p:cNvPr>
          <p:cNvSpPr txBox="1"/>
          <p:nvPr/>
        </p:nvSpPr>
        <p:spPr>
          <a:xfrm>
            <a:off x="158003" y="2250136"/>
            <a:ext cx="332478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It introduces major data stores such as Product, Inventory, and Order.</a:t>
            </a:r>
          </a:p>
          <a:p>
            <a:endParaRPr lang="en-US" dirty="0"/>
          </a:p>
          <a:p>
            <a:r>
              <a:rPr lang="en-US" dirty="0"/>
              <a:t>This diagram shows how data flows between internal processes and data stores.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System Design: Level 2 DFD</a:t>
            </a:r>
            <a:br>
              <a:rPr lang="en-US" dirty="0"/>
            </a:br>
            <a:endParaRPr lang="en-US" dirty="0">
              <a:ea typeface="Roboto Slab"/>
              <a:cs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13FBC2-7481-4CFE-138C-5A719D6E2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8E8256-3EE5-AD98-46C9-F03658AD9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036" y="1297056"/>
            <a:ext cx="9433528" cy="21634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4CB36D-5548-3613-C0FE-949DEB0D34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35" y="3538329"/>
            <a:ext cx="9433527" cy="23086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2757a41-d468-4ccd-b03a-3bd5603ef08e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5AB620DAD111E4C907C36B73DE9E3A3" ma:contentTypeVersion="17" ma:contentTypeDescription="Create a new document." ma:contentTypeScope="" ma:versionID="069fd79b547176e6015e349f3a66d09a">
  <xsd:schema xmlns:xsd="http://www.w3.org/2001/XMLSchema" xmlns:xs="http://www.w3.org/2001/XMLSchema" xmlns:p="http://schemas.microsoft.com/office/2006/metadata/properties" xmlns:ns1="http://schemas.microsoft.com/sharepoint/v3" xmlns:ns3="c64328ac-f7d0-4e5b-b8c3-b5509a0a2ace" xmlns:ns4="62757a41-d468-4ccd-b03a-3bd5603ef08e" targetNamespace="http://schemas.microsoft.com/office/2006/metadata/properties" ma:root="true" ma:fieldsID="8cf8129c2d62c89a0128ed093ab1980f" ns1:_="" ns3:_="" ns4:_="">
    <xsd:import namespace="http://schemas.microsoft.com/sharepoint/v3"/>
    <xsd:import namespace="c64328ac-f7d0-4e5b-b8c3-b5509a0a2ace"/>
    <xsd:import namespace="62757a41-d468-4ccd-b03a-3bd5603ef08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LengthInSeconds" minOccurs="0"/>
                <xsd:element ref="ns4:MediaServiceOCR" minOccurs="0"/>
                <xsd:element ref="ns4:_activity" minOccurs="0"/>
                <xsd:element ref="ns1:_ip_UnifiedCompliancePolicyProperties" minOccurs="0"/>
                <xsd:element ref="ns1:_ip_UnifiedCompliancePolicyUIAction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4328ac-f7d0-4e5b-b8c3-b5509a0a2ac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757a41-d468-4ccd-b03a-3bd5603ef0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Location" ma:index="24" nillable="true" ma:displayName="Location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40A169A-9CEB-4F41-8CB5-86FB67B4D0C8}">
  <ds:schemaRefs>
    <ds:schemaRef ds:uri="http://schemas.microsoft.com/sharepoint/v3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62757a41-d468-4ccd-b03a-3bd5603ef08e"/>
    <ds:schemaRef ds:uri="c64328ac-f7d0-4e5b-b8c3-b5509a0a2ace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EDF7B95-A3DD-4907-A43F-A41341994771}">
  <ds:schemaRefs/>
</ds:datastoreItem>
</file>

<file path=customXml/itemProps3.xml><?xml version="1.0" encoding="utf-8"?>
<ds:datastoreItem xmlns:ds="http://schemas.openxmlformats.org/officeDocument/2006/customXml" ds:itemID="{E9594AD0-73B6-4466-A2D5-9A2142EC9414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35399</TotalTime>
  <Words>835</Words>
  <Application>Microsoft Office PowerPoint</Application>
  <PresentationFormat>Widescreen</PresentationFormat>
  <Paragraphs>145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Roboto Slab</vt:lpstr>
      <vt:lpstr>Wingdings</vt:lpstr>
      <vt:lpstr>1_Office Theme</vt:lpstr>
      <vt:lpstr>Optimizing Warehouse Operations through In-House Information Systems</vt:lpstr>
      <vt:lpstr>Problem Description</vt:lpstr>
      <vt:lpstr>Project Objectives and Scope</vt:lpstr>
      <vt:lpstr> Systems Analysis: Concept Map </vt:lpstr>
      <vt:lpstr>Systems Analysis: Needs/Requirements</vt:lpstr>
      <vt:lpstr> Systems Analysis: Gap Analysis </vt:lpstr>
      <vt:lpstr>System Design: Data Flow Diagram(Level 0)</vt:lpstr>
      <vt:lpstr> System Design: Level 1 DFD </vt:lpstr>
      <vt:lpstr> System Design: Level 2 DFD </vt:lpstr>
      <vt:lpstr> System Design: Initial ER Model </vt:lpstr>
      <vt:lpstr>System Design: ER Model After Obligatory Analysis</vt:lpstr>
      <vt:lpstr> System Design: Normalization</vt:lpstr>
      <vt:lpstr> System Development: MS Access </vt:lpstr>
      <vt:lpstr>System Testing: Query</vt:lpstr>
      <vt:lpstr>System Testing: Query</vt:lpstr>
      <vt:lpstr>System Testing: Query</vt:lpstr>
      <vt:lpstr>System Testing: Query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Jennice O'Brien</dc:creator>
  <cp:lastModifiedBy>Md Abu Naeem Khan</cp:lastModifiedBy>
  <cp:revision>279</cp:revision>
  <dcterms:created xsi:type="dcterms:W3CDTF">2010-05-18T23:17:00Z</dcterms:created>
  <dcterms:modified xsi:type="dcterms:W3CDTF">2025-05-26T20:23:42Z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0x01010045AB620DAD111E4C907C36B73DE9E3A3</vt:lpwstr>
  </property>
  <property fmtid="{D5CDD505-2E9C-101B-9397-08002B2CF9AE}" pid="3" name="ICV">
    <vt:lpwstr>7C502864D7C44310995C6BF98F628B73_12</vt:lpwstr>
  </property>
  <property fmtid="{D5CDD505-2E9C-101B-9397-08002B2CF9AE}" pid="4" name="KSOProductBuildVer">
    <vt:lpwstr>1033-12.2.0.18911</vt:lpwstr>
  </property>
</Properties>
</file>

<file path=docProps/thumbnail.jpeg>
</file>